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2" charset="1" panose="020B0503030501040103"/>
      <p:regular r:id="rId10"/>
    </p:embeddedFont>
    <p:embeddedFont>
      <p:font typeface="Canva Sans 2 Bold" charset="1" panose="020B0803030501040103"/>
      <p:regular r:id="rId11"/>
    </p:embeddedFont>
    <p:embeddedFont>
      <p:font typeface="Canva Sans 2 Italics" charset="1" panose="020B0503030501040103"/>
      <p:regular r:id="rId12"/>
    </p:embeddedFont>
    <p:embeddedFont>
      <p:font typeface="Canva Sans 2 Bold Italics" charset="1" panose="020B0803030501040103"/>
      <p:regular r:id="rId13"/>
    </p:embeddedFont>
    <p:embeddedFont>
      <p:font typeface="Canva Sans 1" charset="1" panose="020B0503030501040103"/>
      <p:regular r:id="rId14"/>
    </p:embeddedFont>
    <p:embeddedFont>
      <p:font typeface="Canva Sans 1 Bold" charset="1" panose="020B0803030501040103"/>
      <p:regular r:id="rId15"/>
    </p:embeddedFont>
    <p:embeddedFont>
      <p:font typeface="Canva Sans 1 Italics" charset="1" panose="020B0503030501040103"/>
      <p:regular r:id="rId16"/>
    </p:embeddedFont>
    <p:embeddedFont>
      <p:font typeface="Canva Sans 1 Bold Italics" charset="1" panose="020B0803030501040103"/>
      <p:regular r:id="rId17"/>
    </p:embeddedFont>
    <p:embeddedFont>
      <p:font typeface="Canva Sans 1 Medium" charset="1" panose="020B0603030501040103"/>
      <p:regular r:id="rId18"/>
    </p:embeddedFont>
    <p:embeddedFont>
      <p:font typeface="Canva Sans 1 Medium Italics" charset="1" panose="020B0603030501040103"/>
      <p:regular r:id="rId19"/>
    </p:embeddedFont>
    <p:embeddedFont>
      <p:font typeface="Inndam" charset="1" panose="00000500000000000000"/>
      <p:regular r:id="rId20"/>
    </p:embeddedFont>
    <p:embeddedFont>
      <p:font typeface="Inndam Bold" charset="1" panose="00000800000000000000"/>
      <p:regular r:id="rId21"/>
    </p:embeddedFont>
    <p:embeddedFont>
      <p:font typeface="Inndam Light" charset="1" panose="000004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0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1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68" r="0" b="-33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9292" y="1743951"/>
            <a:ext cx="809416" cy="957889"/>
          </a:xfrm>
          <a:custGeom>
            <a:avLst/>
            <a:gdLst/>
            <a:ahLst/>
            <a:cxnLst/>
            <a:rect r="r" b="b" t="t" l="l"/>
            <a:pathLst>
              <a:path h="957889" w="809416">
                <a:moveTo>
                  <a:pt x="0" y="0"/>
                </a:moveTo>
                <a:lnTo>
                  <a:pt x="809416" y="0"/>
                </a:lnTo>
                <a:lnTo>
                  <a:pt x="809416" y="957889"/>
                </a:lnTo>
                <a:lnTo>
                  <a:pt x="0" y="95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9843" y="1028700"/>
            <a:ext cx="10533888" cy="8229600"/>
          </a:xfrm>
          <a:custGeom>
            <a:avLst/>
            <a:gdLst/>
            <a:ahLst/>
            <a:cxnLst/>
            <a:rect r="r" b="b" t="t" l="l"/>
            <a:pathLst>
              <a:path h="8229600" w="10533888">
                <a:moveTo>
                  <a:pt x="0" y="0"/>
                </a:moveTo>
                <a:lnTo>
                  <a:pt x="10533888" y="0"/>
                </a:lnTo>
                <a:lnTo>
                  <a:pt x="105338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7244" y="3704593"/>
            <a:ext cx="11533512" cy="247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FFFFF"/>
                </a:solidFill>
                <a:latin typeface="Inndam"/>
              </a:rPr>
              <a:t>STEAM GAMES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88695" y="8130736"/>
            <a:ext cx="9310609" cy="118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290" spc="1067">
                <a:solidFill>
                  <a:srgbClr val="F003EE"/>
                </a:solidFill>
                <a:latin typeface="Open Sans Bold"/>
              </a:rPr>
              <a:t>FDAC GROUP 1- ZHAO QIXIAN, ALLEN LU ZHAO QUAN, KRITI RAJA</a:t>
            </a:r>
          </a:p>
          <a:p>
            <a:pPr algn="ctr">
              <a:lnSpc>
                <a:spcPts val="32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415165"/>
            <a:ext cx="1005171" cy="919732"/>
          </a:xfrm>
          <a:custGeom>
            <a:avLst/>
            <a:gdLst/>
            <a:ahLst/>
            <a:cxnLst/>
            <a:rect r="r" b="b" t="t" l="l"/>
            <a:pathLst>
              <a:path h="919732" w="1005171">
                <a:moveTo>
                  <a:pt x="0" y="0"/>
                </a:moveTo>
                <a:lnTo>
                  <a:pt x="1005171" y="0"/>
                </a:lnTo>
                <a:lnTo>
                  <a:pt x="1005171" y="919732"/>
                </a:lnTo>
                <a:lnTo>
                  <a:pt x="0" y="91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680" y="5143500"/>
            <a:ext cx="9661535" cy="3118880"/>
          </a:xfrm>
          <a:custGeom>
            <a:avLst/>
            <a:gdLst/>
            <a:ahLst/>
            <a:cxnLst/>
            <a:rect r="r" b="b" t="t" l="l"/>
            <a:pathLst>
              <a:path h="3118880" w="9661535">
                <a:moveTo>
                  <a:pt x="0" y="0"/>
                </a:moveTo>
                <a:lnTo>
                  <a:pt x="9661535" y="0"/>
                </a:lnTo>
                <a:lnTo>
                  <a:pt x="9661535" y="3118880"/>
                </a:lnTo>
                <a:lnTo>
                  <a:pt x="0" y="311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56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8111" y="3733427"/>
            <a:ext cx="6500512" cy="3845723"/>
          </a:xfrm>
          <a:custGeom>
            <a:avLst/>
            <a:gdLst/>
            <a:ahLst/>
            <a:cxnLst/>
            <a:rect r="r" b="b" t="t" l="l"/>
            <a:pathLst>
              <a:path h="3845723" w="6500512">
                <a:moveTo>
                  <a:pt x="0" y="0"/>
                </a:moveTo>
                <a:lnTo>
                  <a:pt x="6500512" y="0"/>
                </a:lnTo>
                <a:lnTo>
                  <a:pt x="6500512" y="3845723"/>
                </a:lnTo>
                <a:lnTo>
                  <a:pt x="0" y="3845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2680" y="2809820"/>
            <a:ext cx="949051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Comparing datetime objects ‘release‘ and ‘store_asset_mo﻿d_time‘ to obtain latest date of modification by developer: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33694" y="2048137"/>
            <a:ext cx="696492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Histogram showing number of days from today:</a:t>
            </a:r>
          </a:p>
        </p:txBody>
      </p:sp>
      <p:sp>
        <p:nvSpPr>
          <p:cNvPr name="AutoShape 9" id="9"/>
          <p:cNvSpPr/>
          <p:nvPr/>
        </p:nvSpPr>
        <p:spPr>
          <a:xfrm>
            <a:off x="10752744" y="-1315543"/>
            <a:ext cx="0" cy="129180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31155" y="2886418"/>
            <a:ext cx="6512845" cy="6055231"/>
          </a:xfrm>
          <a:custGeom>
            <a:avLst/>
            <a:gdLst/>
            <a:ahLst/>
            <a:cxnLst/>
            <a:rect r="r" b="b" t="t" l="l"/>
            <a:pathLst>
              <a:path h="6055231" w="6512845">
                <a:moveTo>
                  <a:pt x="0" y="0"/>
                </a:moveTo>
                <a:lnTo>
                  <a:pt x="6512845" y="0"/>
                </a:lnTo>
                <a:lnTo>
                  <a:pt x="6512845" y="6055231"/>
                </a:lnTo>
                <a:lnTo>
                  <a:pt x="0" y="6055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3" t="-284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4156" y="330690"/>
            <a:ext cx="15698521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step 3: correlation between variables and rating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71187" y="4836398"/>
            <a:ext cx="4928295" cy="1419109"/>
            <a:chOff x="0" y="0"/>
            <a:chExt cx="1724088" cy="4964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4088" cy="496454"/>
            </a:xfrm>
            <a:custGeom>
              <a:avLst/>
              <a:gdLst/>
              <a:ahLst/>
              <a:cxnLst/>
              <a:rect r="r" b="b" t="t" l="l"/>
              <a:pathLst>
                <a:path h="496454" w="1724088">
                  <a:moveTo>
                    <a:pt x="0" y="0"/>
                  </a:moveTo>
                  <a:lnTo>
                    <a:pt x="1724088" y="0"/>
                  </a:lnTo>
                  <a:lnTo>
                    <a:pt x="1724088" y="496454"/>
                  </a:lnTo>
                  <a:lnTo>
                    <a:pt x="0" y="496454"/>
                  </a:lnTo>
                  <a:close/>
                </a:path>
              </a:pathLst>
            </a:custGeom>
            <a:solidFill>
              <a:srgbClr val="F003EE">
                <a:alpha val="5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24088" cy="544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12309" y="5172003"/>
            <a:ext cx="4801005" cy="7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 spc="957">
                <a:solidFill>
                  <a:srgbClr val="FFFFFF"/>
                </a:solidFill>
                <a:latin typeface="Open Sauce Bold"/>
              </a:rPr>
              <a:t>CORRELATION VALUE = 0.93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2264" y="3375935"/>
            <a:ext cx="466614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Review_percentage against rating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7283" y="3803787"/>
            <a:ext cx="7613960" cy="2932733"/>
          </a:xfrm>
          <a:custGeom>
            <a:avLst/>
            <a:gdLst/>
            <a:ahLst/>
            <a:cxnLst/>
            <a:rect r="r" b="b" t="t" l="l"/>
            <a:pathLst>
              <a:path h="2932733" w="7613960">
                <a:moveTo>
                  <a:pt x="0" y="0"/>
                </a:moveTo>
                <a:lnTo>
                  <a:pt x="7613961" y="0"/>
                </a:lnTo>
                <a:lnTo>
                  <a:pt x="7613961" y="2932733"/>
                </a:lnTo>
                <a:lnTo>
                  <a:pt x="0" y="2932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2680" y="5270153"/>
            <a:ext cx="8750848" cy="2700806"/>
            <a:chOff x="0" y="0"/>
            <a:chExt cx="2304750" cy="7113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4750" cy="711323"/>
            </a:xfrm>
            <a:custGeom>
              <a:avLst/>
              <a:gdLst/>
              <a:ahLst/>
              <a:cxnLst/>
              <a:rect r="r" b="b" t="t" l="l"/>
              <a:pathLst>
                <a:path h="711323" w="2304750">
                  <a:moveTo>
                    <a:pt x="0" y="0"/>
                  </a:moveTo>
                  <a:lnTo>
                    <a:pt x="2304750" y="0"/>
                  </a:lnTo>
                  <a:lnTo>
                    <a:pt x="2304750" y="711323"/>
                  </a:lnTo>
                  <a:lnTo>
                    <a:pt x="0" y="711323"/>
                  </a:lnTo>
                  <a:close/>
                </a:path>
              </a:pathLst>
            </a:custGeom>
            <a:solidFill>
              <a:srgbClr val="F003EE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04750" cy="758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4156" y="330690"/>
            <a:ext cx="15698521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step 4: machine learning mdoels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59180"/>
            <a:ext cx="8524828" cy="2811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 spc="838">
                <a:solidFill>
                  <a:srgbClr val="FFFFFF"/>
                </a:solidFill>
                <a:latin typeface="Canva Sans 2 Bold"/>
              </a:rPr>
              <a:t>Goodness of Fit of Model Train Dataset Explained Variance (R^2) : 0.0007905 Mean Squared Error (MSE) : 180.50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 spc="838">
                <a:solidFill>
                  <a:srgbClr val="FFFFFF"/>
                </a:solidFill>
                <a:latin typeface="Canva Sans 2 Bold"/>
              </a:rPr>
              <a:t>Goodness of Fit of Model Test Dataset Explained Variance (R^2) : 0.00107</a:t>
            </a:r>
          </a:p>
          <a:p>
            <a:pPr>
              <a:lnSpc>
                <a:spcPts val="2520"/>
              </a:lnSpc>
            </a:pPr>
            <a:r>
              <a:rPr lang="en-US" sz="1800" spc="838">
                <a:solidFill>
                  <a:srgbClr val="FFFFFF"/>
                </a:solidFill>
                <a:latin typeface="Canva Sans 2 Bold"/>
                <a:ea typeface="Canva Sans 2 Bold"/>
              </a:rPr>
              <a:t>Mean Squared Error (MS﻿E) : 178.86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7312" y="3737112"/>
            <a:ext cx="890621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Metrics of multi﻿-variate linear regression of all numeric variables: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553528" y="6910106"/>
            <a:ext cx="890621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1 Bold"/>
                <a:ea typeface="Canva Sans 1 Bold"/>
              </a:rPr>
              <a:t>Results of text mining showing mo﻿st common words in game names</a:t>
            </a:r>
            <a:r>
              <a:rPr lang="en-US" sz="3200">
                <a:solidFill>
                  <a:srgbClr val="FFFFFF"/>
                </a:solidFill>
                <a:latin typeface="Canva Sans 1 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3100" y="4580601"/>
            <a:ext cx="8908287" cy="1940565"/>
            <a:chOff x="0" y="0"/>
            <a:chExt cx="3116427" cy="678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6427" cy="678877"/>
            </a:xfrm>
            <a:custGeom>
              <a:avLst/>
              <a:gdLst/>
              <a:ahLst/>
              <a:cxnLst/>
              <a:rect r="r" b="b" t="t" l="l"/>
              <a:pathLst>
                <a:path h="678877" w="3116427">
                  <a:moveTo>
                    <a:pt x="0" y="0"/>
                  </a:moveTo>
                  <a:lnTo>
                    <a:pt x="3116427" y="0"/>
                  </a:lnTo>
                  <a:lnTo>
                    <a:pt x="3116427" y="678877"/>
                  </a:lnTo>
                  <a:lnTo>
                    <a:pt x="0" y="678877"/>
                  </a:lnTo>
                  <a:close/>
                </a:path>
              </a:pathLst>
            </a:custGeom>
            <a:solidFill>
              <a:srgbClr val="F003EE">
                <a:alpha val="5686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116427" cy="72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222051"/>
            <a:ext cx="7358441" cy="4657665"/>
          </a:xfrm>
          <a:custGeom>
            <a:avLst/>
            <a:gdLst/>
            <a:ahLst/>
            <a:cxnLst/>
            <a:rect r="r" b="b" t="t" l="l"/>
            <a:pathLst>
              <a:path h="4657665" w="7358441">
                <a:moveTo>
                  <a:pt x="0" y="0"/>
                </a:moveTo>
                <a:lnTo>
                  <a:pt x="7358441" y="0"/>
                </a:lnTo>
                <a:lnTo>
                  <a:pt x="7358441" y="4657665"/>
                </a:lnTo>
                <a:lnTo>
                  <a:pt x="0" y="4657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88997" y="4870766"/>
            <a:ext cx="8762390" cy="14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4"/>
              </a:lnSpc>
              <a:spcBef>
                <a:spcPct val="0"/>
              </a:spcBef>
            </a:pPr>
            <a:r>
              <a:rPr lang="en-US" sz="2052" spc="956">
                <a:solidFill>
                  <a:srgbClr val="FFFFFF"/>
                </a:solidFill>
                <a:latin typeface="Canva Sans 2 Bold"/>
                <a:ea typeface="Canva Sans 2 Bold"/>
              </a:rPr>
              <a:t>MEAN SQUARED ERROR (MS﻿E): </a:t>
            </a:r>
            <a:r>
              <a:rPr lang="en-US" sz="2052" spc="956">
                <a:solidFill>
                  <a:srgbClr val="FFFFFF"/>
                </a:solidFill>
                <a:latin typeface="Canva Sans 2 Bold"/>
              </a:rPr>
              <a:t>10.981</a:t>
            </a:r>
          </a:p>
          <a:p>
            <a:pPr>
              <a:lnSpc>
                <a:spcPts val="2874"/>
              </a:lnSpc>
              <a:spcBef>
                <a:spcPct val="0"/>
              </a:spcBef>
            </a:pPr>
            <a:r>
              <a:rPr lang="en-US" sz="2052" spc="956">
                <a:solidFill>
                  <a:srgbClr val="FFFFFF"/>
                </a:solidFill>
                <a:latin typeface="Canva Sans 2 Bold"/>
              </a:rPr>
              <a:t>MEAN ABSOLUTE ERROR (MAE): 2.452</a:t>
            </a:r>
          </a:p>
          <a:p>
            <a:pPr>
              <a:lnSpc>
                <a:spcPts val="2874"/>
              </a:lnSpc>
              <a:spcBef>
                <a:spcPct val="0"/>
              </a:spcBef>
            </a:pPr>
            <a:r>
              <a:rPr lang="en-US" sz="2052" spc="956">
                <a:solidFill>
                  <a:srgbClr val="FFFFFF"/>
                </a:solidFill>
                <a:latin typeface="Canva Sans 2 Bold"/>
              </a:rPr>
              <a:t>ROOT MSE: 3.314</a:t>
            </a:r>
          </a:p>
          <a:p>
            <a:pPr>
              <a:lnSpc>
                <a:spcPts val="2874"/>
              </a:lnSpc>
              <a:spcBef>
                <a:spcPct val="0"/>
              </a:spcBef>
            </a:pPr>
            <a:r>
              <a:rPr lang="en-US" sz="2052" spc="956">
                <a:solidFill>
                  <a:srgbClr val="FFFFFF"/>
                </a:solidFill>
                <a:latin typeface="Canva Sans 2 Bold"/>
              </a:rPr>
              <a:t>R^2: 0.940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56002"/>
            <a:ext cx="71250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Results of random forest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4205" y="3778292"/>
            <a:ext cx="71250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Random forest model metrics: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9333"/>
            <a:ext cx="9352864" cy="3168465"/>
          </a:xfrm>
          <a:custGeom>
            <a:avLst/>
            <a:gdLst/>
            <a:ahLst/>
            <a:cxnLst/>
            <a:rect r="r" b="b" t="t" l="l"/>
            <a:pathLst>
              <a:path h="3168465" w="9352864">
                <a:moveTo>
                  <a:pt x="0" y="0"/>
                </a:moveTo>
                <a:lnTo>
                  <a:pt x="9352864" y="0"/>
                </a:lnTo>
                <a:lnTo>
                  <a:pt x="9352864" y="3168464"/>
                </a:lnTo>
                <a:lnTo>
                  <a:pt x="0" y="3168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637" y="1573987"/>
            <a:ext cx="4329405" cy="6259179"/>
          </a:xfrm>
          <a:custGeom>
            <a:avLst/>
            <a:gdLst/>
            <a:ahLst/>
            <a:cxnLst/>
            <a:rect r="r" b="b" t="t" l="l"/>
            <a:pathLst>
              <a:path h="6259179" w="4329405">
                <a:moveTo>
                  <a:pt x="0" y="0"/>
                </a:moveTo>
                <a:lnTo>
                  <a:pt x="4329405" y="0"/>
                </a:lnTo>
                <a:lnTo>
                  <a:pt x="4329405" y="6259178"/>
                </a:lnTo>
                <a:lnTo>
                  <a:pt x="0" y="625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680" y="5278931"/>
            <a:ext cx="5227695" cy="3772982"/>
          </a:xfrm>
          <a:custGeom>
            <a:avLst/>
            <a:gdLst/>
            <a:ahLst/>
            <a:cxnLst/>
            <a:rect r="r" b="b" t="t" l="l"/>
            <a:pathLst>
              <a:path h="3772982" w="5227695">
                <a:moveTo>
                  <a:pt x="0" y="0"/>
                </a:moveTo>
                <a:lnTo>
                  <a:pt x="5227695" y="0"/>
                </a:lnTo>
                <a:lnTo>
                  <a:pt x="5227695" y="3772982"/>
                </a:lnTo>
                <a:lnTo>
                  <a:pt x="0" y="3772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8796" y="5278931"/>
            <a:ext cx="4998502" cy="4464071"/>
          </a:xfrm>
          <a:custGeom>
            <a:avLst/>
            <a:gdLst/>
            <a:ahLst/>
            <a:cxnLst/>
            <a:rect r="r" b="b" t="t" l="l"/>
            <a:pathLst>
              <a:path h="4464071" w="4998502">
                <a:moveTo>
                  <a:pt x="0" y="0"/>
                </a:moveTo>
                <a:lnTo>
                  <a:pt x="4998502" y="0"/>
                </a:lnTo>
                <a:lnTo>
                  <a:pt x="4998502" y="4464071"/>
                </a:lnTo>
                <a:lnTo>
                  <a:pt x="0" y="4464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2680" y="4069456"/>
            <a:ext cx="9422719" cy="53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Classification Trees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0980" y="8181210"/>
            <a:ext cx="942271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Support Vector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294832" y="9201150"/>
            <a:ext cx="9422719" cy="53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1 Bold"/>
              </a:rPr>
              <a:t>Sentiment Analysis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-594360" y="4948592"/>
            <a:ext cx="1291807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323712" y="-216332"/>
            <a:ext cx="0" cy="105033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5485" y="1028700"/>
            <a:ext cx="6147037" cy="7376445"/>
          </a:xfrm>
          <a:custGeom>
            <a:avLst/>
            <a:gdLst/>
            <a:ahLst/>
            <a:cxnLst/>
            <a:rect r="r" b="b" t="t" l="l"/>
            <a:pathLst>
              <a:path h="7376445" w="6147037">
                <a:moveTo>
                  <a:pt x="0" y="0"/>
                </a:moveTo>
                <a:lnTo>
                  <a:pt x="6147038" y="0"/>
                </a:lnTo>
                <a:lnTo>
                  <a:pt x="6147038" y="7376445"/>
                </a:lnTo>
                <a:lnTo>
                  <a:pt x="0" y="737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5389" y="8089283"/>
            <a:ext cx="712509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Best to estimate rating: review_percentage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34205" y="8646178"/>
            <a:ext cx="71250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Text mining model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37639" y="1478654"/>
            <a:ext cx="6512845" cy="6055231"/>
          </a:xfrm>
          <a:custGeom>
            <a:avLst/>
            <a:gdLst/>
            <a:ahLst/>
            <a:cxnLst/>
            <a:rect r="r" b="b" t="t" l="l"/>
            <a:pathLst>
              <a:path h="6055231" w="6512845">
                <a:moveTo>
                  <a:pt x="0" y="0"/>
                </a:moveTo>
                <a:lnTo>
                  <a:pt x="6512845" y="0"/>
                </a:lnTo>
                <a:lnTo>
                  <a:pt x="6512845" y="6055231"/>
                </a:lnTo>
                <a:lnTo>
                  <a:pt x="0" y="6055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3" t="-2843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51838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08153" y="1937071"/>
            <a:ext cx="817194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ndam"/>
              </a:rPr>
              <a:t>aNSWERING OUR QUESTIONS: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684427" y="1610555"/>
            <a:ext cx="1005171" cy="919732"/>
          </a:xfrm>
          <a:custGeom>
            <a:avLst/>
            <a:gdLst/>
            <a:ahLst/>
            <a:cxnLst/>
            <a:rect r="r" b="b" t="t" l="l"/>
            <a:pathLst>
              <a:path h="919732" w="1005171">
                <a:moveTo>
                  <a:pt x="1005171" y="0"/>
                </a:moveTo>
                <a:lnTo>
                  <a:pt x="0" y="0"/>
                </a:lnTo>
                <a:lnTo>
                  <a:pt x="0" y="919731"/>
                </a:lnTo>
                <a:lnTo>
                  <a:pt x="1005171" y="919731"/>
                </a:lnTo>
                <a:lnTo>
                  <a:pt x="100517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8153" y="4810432"/>
            <a:ext cx="8776274" cy="272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D906E0"/>
                </a:solidFill>
                <a:latin typeface="Open Sans Bold"/>
              </a:rPr>
              <a:t>Most Important factors are:</a:t>
            </a:r>
          </a:p>
          <a:p>
            <a:pPr marL="842021" indent="-421011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D906E0"/>
                </a:solidFill>
                <a:latin typeface="Open Sans Bold"/>
              </a:rPr>
              <a:t>Themes of Game [text mining]</a:t>
            </a:r>
          </a:p>
          <a:p>
            <a:pPr marL="842021" indent="-421011" lvl="1">
              <a:lnSpc>
                <a:spcPts val="5460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D906E0"/>
                </a:solidFill>
                <a:latin typeface="Open Sans Bold"/>
              </a:rPr>
              <a:t>User-Developer Interactions</a:t>
            </a:r>
            <a:r>
              <a:rPr lang="en-US" sz="3900">
                <a:solidFill>
                  <a:srgbClr val="D906E0"/>
                </a:solidFill>
                <a:latin typeface="Open Sans Bold"/>
              </a:rPr>
              <a:t> [review_percentage]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87650"/>
            <a:ext cx="18288000" cy="3999350"/>
            <a:chOff x="0" y="0"/>
            <a:chExt cx="24384000" cy="533246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2460" r="0" b="54716"/>
            <a:stretch>
              <a:fillRect/>
            </a:stretch>
          </p:blipFill>
          <p:spPr>
            <a:xfrm flipH="false" flipV="false">
              <a:off x="0" y="0"/>
              <a:ext cx="24384000" cy="533246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633030" y="1738432"/>
            <a:ext cx="15021941" cy="269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4"/>
              </a:lnSpc>
              <a:spcBef>
                <a:spcPct val="0"/>
              </a:spcBef>
            </a:pPr>
            <a:r>
              <a:rPr lang="en-US" sz="15731">
                <a:solidFill>
                  <a:srgbClr val="FFFFFF"/>
                </a:solidFill>
                <a:latin typeface="Inndam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960982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0" y="0"/>
                </a:moveTo>
                <a:lnTo>
                  <a:pt x="604330" y="0"/>
                </a:lnTo>
                <a:lnTo>
                  <a:pt x="604330" y="552962"/>
                </a:lnTo>
                <a:lnTo>
                  <a:pt x="0" y="55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654970" y="2960982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604330" y="0"/>
                </a:moveTo>
                <a:lnTo>
                  <a:pt x="0" y="0"/>
                </a:lnTo>
                <a:lnTo>
                  <a:pt x="0" y="552962"/>
                </a:lnTo>
                <a:lnTo>
                  <a:pt x="604330" y="552962"/>
                </a:lnTo>
                <a:lnTo>
                  <a:pt x="60433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6414187"/>
            <a:ext cx="18288000" cy="387899"/>
            <a:chOff x="0" y="0"/>
            <a:chExt cx="4816593" cy="1021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02163"/>
            </a:xfrm>
            <a:custGeom>
              <a:avLst/>
              <a:gdLst/>
              <a:ahLst/>
              <a:cxnLst/>
              <a:rect r="r" b="b" t="t" l="l"/>
              <a:pathLst>
                <a:path h="1021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2163"/>
                  </a:lnTo>
                  <a:lnTo>
                    <a:pt x="0" y="102163"/>
                  </a:lnTo>
                  <a:close/>
                </a:path>
              </a:pathLst>
            </a:custGeom>
            <a:solidFill>
              <a:srgbClr val="F003E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30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07588" y="2113105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0" y="0"/>
                </a:moveTo>
                <a:lnTo>
                  <a:pt x="604330" y="0"/>
                </a:lnTo>
                <a:lnTo>
                  <a:pt x="604330" y="552962"/>
                </a:lnTo>
                <a:lnTo>
                  <a:pt x="0" y="552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176082" y="2113105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604330" y="0"/>
                </a:moveTo>
                <a:lnTo>
                  <a:pt x="0" y="0"/>
                </a:lnTo>
                <a:lnTo>
                  <a:pt x="0" y="552962"/>
                </a:lnTo>
                <a:lnTo>
                  <a:pt x="604330" y="552962"/>
                </a:lnTo>
                <a:lnTo>
                  <a:pt x="60433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29014" y="4058650"/>
            <a:ext cx="1807783" cy="1900429"/>
          </a:xfrm>
          <a:custGeom>
            <a:avLst/>
            <a:gdLst/>
            <a:ahLst/>
            <a:cxnLst/>
            <a:rect r="r" b="b" t="t" l="l"/>
            <a:pathLst>
              <a:path h="1900429" w="1807783">
                <a:moveTo>
                  <a:pt x="0" y="0"/>
                </a:moveTo>
                <a:lnTo>
                  <a:pt x="1807783" y="0"/>
                </a:lnTo>
                <a:lnTo>
                  <a:pt x="1807783" y="1900429"/>
                </a:lnTo>
                <a:lnTo>
                  <a:pt x="0" y="1900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7947" y="4388485"/>
            <a:ext cx="1949633" cy="1903551"/>
          </a:xfrm>
          <a:custGeom>
            <a:avLst/>
            <a:gdLst/>
            <a:ahLst/>
            <a:cxnLst/>
            <a:rect r="r" b="b" t="t" l="l"/>
            <a:pathLst>
              <a:path h="1903551" w="1949633">
                <a:moveTo>
                  <a:pt x="0" y="0"/>
                </a:moveTo>
                <a:lnTo>
                  <a:pt x="1949633" y="0"/>
                </a:lnTo>
                <a:lnTo>
                  <a:pt x="1949633" y="1903551"/>
                </a:lnTo>
                <a:lnTo>
                  <a:pt x="0" y="19035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3054" y="3919086"/>
            <a:ext cx="2211194" cy="2158678"/>
          </a:xfrm>
          <a:custGeom>
            <a:avLst/>
            <a:gdLst/>
            <a:ahLst/>
            <a:cxnLst/>
            <a:rect r="r" b="b" t="t" l="l"/>
            <a:pathLst>
              <a:path h="2158678" w="2211194">
                <a:moveTo>
                  <a:pt x="0" y="0"/>
                </a:moveTo>
                <a:lnTo>
                  <a:pt x="2211195" y="0"/>
                </a:lnTo>
                <a:lnTo>
                  <a:pt x="2211195" y="2158679"/>
                </a:lnTo>
                <a:lnTo>
                  <a:pt x="0" y="21586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12024" y="3897188"/>
            <a:ext cx="2196968" cy="2202474"/>
          </a:xfrm>
          <a:custGeom>
            <a:avLst/>
            <a:gdLst/>
            <a:ahLst/>
            <a:cxnLst/>
            <a:rect r="r" b="b" t="t" l="l"/>
            <a:pathLst>
              <a:path h="2202474" w="2196968">
                <a:moveTo>
                  <a:pt x="0" y="0"/>
                </a:moveTo>
                <a:lnTo>
                  <a:pt x="2196968" y="0"/>
                </a:lnTo>
                <a:lnTo>
                  <a:pt x="2196968" y="2202475"/>
                </a:lnTo>
                <a:lnTo>
                  <a:pt x="0" y="2202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70242" y="4672280"/>
            <a:ext cx="2089940" cy="1405485"/>
          </a:xfrm>
          <a:custGeom>
            <a:avLst/>
            <a:gdLst/>
            <a:ahLst/>
            <a:cxnLst/>
            <a:rect r="r" b="b" t="t" l="l"/>
            <a:pathLst>
              <a:path h="1405485" w="2089940">
                <a:moveTo>
                  <a:pt x="0" y="0"/>
                </a:moveTo>
                <a:lnTo>
                  <a:pt x="2089939" y="0"/>
                </a:lnTo>
                <a:lnTo>
                  <a:pt x="2089939" y="1405485"/>
                </a:lnTo>
                <a:lnTo>
                  <a:pt x="0" y="1405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0047" y="503800"/>
            <a:ext cx="1672659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SALFORD &amp;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15002" y="1831421"/>
            <a:ext cx="9457997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775" y="7213411"/>
            <a:ext cx="27787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Problem and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312" y="7077675"/>
            <a:ext cx="880635" cy="67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003EE"/>
                </a:solidFill>
                <a:latin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15002" y="7098554"/>
            <a:ext cx="880635" cy="67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003EE"/>
                </a:solidFill>
                <a:latin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12737" y="7077675"/>
            <a:ext cx="880635" cy="67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003EE"/>
                </a:solidFill>
                <a:latin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29014" y="7234290"/>
            <a:ext cx="277871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Data Cleaning and Preparation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56120" y="7185472"/>
            <a:ext cx="277871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Exploratory Data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34830" y="7049736"/>
            <a:ext cx="880635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003EE"/>
                </a:solidFill>
                <a:latin typeface="Open Sa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73878" y="7185472"/>
            <a:ext cx="277871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Machine Learning Methods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70242" y="7049736"/>
            <a:ext cx="880635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003EE"/>
                </a:solidFill>
                <a:latin typeface="Open Sans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09289" y="7185472"/>
            <a:ext cx="27787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493222" y="3849733"/>
            <a:ext cx="8944626" cy="7745643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825" t="0" r="-1482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06168" y="2276403"/>
            <a:ext cx="3661568" cy="3146660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003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80200" y="2501655"/>
            <a:ext cx="3113505" cy="2696155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36595" t="0" r="-3659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1305977"/>
            <a:ext cx="7440977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our primary questions: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838576"/>
            <a:ext cx="7440977" cy="473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D906E0"/>
                </a:solidFill>
                <a:latin typeface="Open Sans Bold"/>
              </a:rPr>
              <a:t>“How do the features of the game affect the rating of it?”</a:t>
            </a:r>
          </a:p>
          <a:p>
            <a:pPr>
              <a:lnSpc>
                <a:spcPts val="5460"/>
              </a:lnSpc>
            </a:pPr>
          </a:p>
          <a:p>
            <a:pPr>
              <a:lnSpc>
                <a:spcPts val="5460"/>
              </a:lnSpc>
            </a:pPr>
            <a:r>
              <a:rPr lang="en-US" sz="3900">
                <a:solidFill>
                  <a:srgbClr val="D906E0"/>
                </a:solidFill>
                <a:latin typeface="Open Sans Bold"/>
              </a:rPr>
              <a:t>“What should the developer consider to create a game that does well?”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906E0"/>
                </a:solidFill>
                <a:latin typeface="Open Sans Bold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856376" y="2205653"/>
            <a:ext cx="1005171" cy="919732"/>
          </a:xfrm>
          <a:custGeom>
            <a:avLst/>
            <a:gdLst/>
            <a:ahLst/>
            <a:cxnLst/>
            <a:rect r="r" b="b" t="t" l="l"/>
            <a:pathLst>
              <a:path h="919732" w="1005171">
                <a:moveTo>
                  <a:pt x="0" y="0"/>
                </a:moveTo>
                <a:lnTo>
                  <a:pt x="1005171" y="0"/>
                </a:lnTo>
                <a:lnTo>
                  <a:pt x="1005171" y="919732"/>
                </a:lnTo>
                <a:lnTo>
                  <a:pt x="0" y="91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11469" y="5197811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0" y="0"/>
                </a:moveTo>
                <a:lnTo>
                  <a:pt x="604330" y="0"/>
                </a:lnTo>
                <a:lnTo>
                  <a:pt x="604330" y="552961"/>
                </a:lnTo>
                <a:lnTo>
                  <a:pt x="0" y="552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6920" y="-394370"/>
            <a:ext cx="12960198" cy="11075741"/>
          </a:xfrm>
          <a:custGeom>
            <a:avLst/>
            <a:gdLst/>
            <a:ahLst/>
            <a:cxnLst/>
            <a:rect r="r" b="b" t="t" l="l"/>
            <a:pathLst>
              <a:path h="11075741" w="12960198">
                <a:moveTo>
                  <a:pt x="0" y="0"/>
                </a:moveTo>
                <a:lnTo>
                  <a:pt x="12960198" y="0"/>
                </a:lnTo>
                <a:lnTo>
                  <a:pt x="12960198" y="11075740"/>
                </a:lnTo>
                <a:lnTo>
                  <a:pt x="0" y="1107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92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9787" y="2607737"/>
            <a:ext cx="10708209" cy="5071527"/>
          </a:xfrm>
          <a:custGeom>
            <a:avLst/>
            <a:gdLst/>
            <a:ahLst/>
            <a:cxnLst/>
            <a:rect r="r" b="b" t="t" l="l"/>
            <a:pathLst>
              <a:path h="5071527" w="10708209">
                <a:moveTo>
                  <a:pt x="0" y="0"/>
                </a:moveTo>
                <a:lnTo>
                  <a:pt x="10708209" y="0"/>
                </a:lnTo>
                <a:lnTo>
                  <a:pt x="10708209" y="5071526"/>
                </a:lnTo>
                <a:lnTo>
                  <a:pt x="0" y="5071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519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1255" y="7939345"/>
            <a:ext cx="10646741" cy="5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O</a:t>
            </a:r>
            <a:r>
              <a:rPr lang="en-US" sz="3399">
                <a:solidFill>
                  <a:srgbClr val="FFFFFF"/>
                </a:solidFill>
                <a:latin typeface="Canva Sans 1 Bold"/>
              </a:rPr>
              <a:t>ur Chosen Dataset: ‘Steam Releases’ from Kaggle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0252" y="2172888"/>
            <a:ext cx="14327496" cy="6467162"/>
          </a:xfrm>
          <a:custGeom>
            <a:avLst/>
            <a:gdLst/>
            <a:ahLst/>
            <a:cxnLst/>
            <a:rect r="r" b="b" t="t" l="l"/>
            <a:pathLst>
              <a:path h="6467162" w="14327496">
                <a:moveTo>
                  <a:pt x="0" y="0"/>
                </a:moveTo>
                <a:lnTo>
                  <a:pt x="14327496" y="0"/>
                </a:lnTo>
                <a:lnTo>
                  <a:pt x="14327496" y="6467162"/>
                </a:lnTo>
                <a:lnTo>
                  <a:pt x="0" y="646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0629" y="1161997"/>
            <a:ext cx="10646741" cy="66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 1 Bold"/>
              </a:rPr>
              <a:t>C</a:t>
            </a:r>
            <a:r>
              <a:rPr lang="en-US" sz="3899">
                <a:solidFill>
                  <a:srgbClr val="FFFFFF"/>
                </a:solidFill>
                <a:latin typeface="Canva Sans 1 Bold"/>
              </a:rPr>
              <a:t>ategories in Our Dataset: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312" y="3620710"/>
            <a:ext cx="8109757" cy="5186243"/>
          </a:xfrm>
          <a:custGeom>
            <a:avLst/>
            <a:gdLst/>
            <a:ahLst/>
            <a:cxnLst/>
            <a:rect r="r" b="b" t="t" l="l"/>
            <a:pathLst>
              <a:path h="5186243" w="8109757">
                <a:moveTo>
                  <a:pt x="0" y="0"/>
                </a:moveTo>
                <a:lnTo>
                  <a:pt x="8109757" y="0"/>
                </a:lnTo>
                <a:lnTo>
                  <a:pt x="8109757" y="5186242"/>
                </a:lnTo>
                <a:lnTo>
                  <a:pt x="0" y="518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3875" b="-1886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2713" y="3293601"/>
            <a:ext cx="7130266" cy="5734455"/>
          </a:xfrm>
          <a:custGeom>
            <a:avLst/>
            <a:gdLst/>
            <a:ahLst/>
            <a:cxnLst/>
            <a:rect r="r" b="b" t="t" l="l"/>
            <a:pathLst>
              <a:path h="5734455" w="7130266">
                <a:moveTo>
                  <a:pt x="0" y="0"/>
                </a:moveTo>
                <a:lnTo>
                  <a:pt x="7130266" y="0"/>
                </a:lnTo>
                <a:lnTo>
                  <a:pt x="7130266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4156" y="330690"/>
            <a:ext cx="14318086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step 1: cleaning the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153543" y="2824896"/>
            <a:ext cx="10646741" cy="5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Removing NULL Value﻿s: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1249" y="2304270"/>
            <a:ext cx="10633975" cy="57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5">
                <a:solidFill>
                  <a:srgbClr val="FFFFFF"/>
                </a:solidFill>
                <a:latin typeface="Canva Sans 1 Bold"/>
              </a:rPr>
              <a:t>Ensuring All NULL Values are Removed: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84" y="3735349"/>
            <a:ext cx="7526048" cy="4067532"/>
          </a:xfrm>
          <a:custGeom>
            <a:avLst/>
            <a:gdLst/>
            <a:ahLst/>
            <a:cxnLst/>
            <a:rect r="r" b="b" t="t" l="l"/>
            <a:pathLst>
              <a:path h="4067532" w="7526048">
                <a:moveTo>
                  <a:pt x="0" y="0"/>
                </a:moveTo>
                <a:lnTo>
                  <a:pt x="7526049" y="0"/>
                </a:lnTo>
                <a:lnTo>
                  <a:pt x="7526049" y="4067533"/>
                </a:lnTo>
                <a:lnTo>
                  <a:pt x="0" y="4067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47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92468" y="4379935"/>
            <a:ext cx="9146848" cy="2778361"/>
          </a:xfrm>
          <a:custGeom>
            <a:avLst/>
            <a:gdLst/>
            <a:ahLst/>
            <a:cxnLst/>
            <a:rect r="r" b="b" t="t" l="l"/>
            <a:pathLst>
              <a:path h="2778361" w="9146848">
                <a:moveTo>
                  <a:pt x="0" y="0"/>
                </a:moveTo>
                <a:lnTo>
                  <a:pt x="9146848" y="0"/>
                </a:lnTo>
                <a:lnTo>
                  <a:pt x="9146848" y="2778361"/>
                </a:lnTo>
                <a:lnTo>
                  <a:pt x="0" y="2778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60" r="0" b="-10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944" y="1635727"/>
            <a:ext cx="781765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R</a:t>
            </a:r>
            <a:r>
              <a:rPr lang="en-US" sz="3399">
                <a:solidFill>
                  <a:srgbClr val="FFFFFF"/>
                </a:solidFill>
                <a:latin typeface="Canva Sans 1 Bold"/>
              </a:rPr>
              <a:t>emoving wrong values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e.g. non positive values in positive_reviews: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9551" y="2792697"/>
            <a:ext cx="60326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R</a:t>
            </a:r>
            <a:r>
              <a:rPr lang="en-US" sz="3399">
                <a:solidFill>
                  <a:srgbClr val="FFFFFF"/>
                </a:solidFill>
                <a:latin typeface="Canva Sans 1 Bold"/>
              </a:rPr>
              <a:t>emoving unknown genre values in primary_genre: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4156" y="330690"/>
            <a:ext cx="14318086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FFFF"/>
                </a:solidFill>
                <a:latin typeface="Inndam"/>
              </a:rPr>
              <a:t>step 2: data exploration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7312" y="1814029"/>
            <a:ext cx="5122118" cy="6115554"/>
          </a:xfrm>
          <a:custGeom>
            <a:avLst/>
            <a:gdLst/>
            <a:ahLst/>
            <a:cxnLst/>
            <a:rect r="r" b="b" t="t" l="l"/>
            <a:pathLst>
              <a:path h="6115554" w="5122118">
                <a:moveTo>
                  <a:pt x="0" y="0"/>
                </a:moveTo>
                <a:lnTo>
                  <a:pt x="5122118" y="0"/>
                </a:lnTo>
                <a:lnTo>
                  <a:pt x="5122118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4565" y="2006642"/>
            <a:ext cx="4278247" cy="3518063"/>
          </a:xfrm>
          <a:custGeom>
            <a:avLst/>
            <a:gdLst/>
            <a:ahLst/>
            <a:cxnLst/>
            <a:rect r="r" b="b" t="t" l="l"/>
            <a:pathLst>
              <a:path h="3518063" w="4278247">
                <a:moveTo>
                  <a:pt x="0" y="0"/>
                </a:moveTo>
                <a:lnTo>
                  <a:pt x="4278248" y="0"/>
                </a:lnTo>
                <a:lnTo>
                  <a:pt x="4278248" y="3518063"/>
                </a:lnTo>
                <a:lnTo>
                  <a:pt x="0" y="351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4052773" y="-1324027"/>
            <a:ext cx="8093997" cy="80810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003E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801611" y="6346736"/>
            <a:ext cx="5764157" cy="3152111"/>
          </a:xfrm>
          <a:custGeom>
            <a:avLst/>
            <a:gdLst/>
            <a:ahLst/>
            <a:cxnLst/>
            <a:rect r="r" b="b" t="t" l="l"/>
            <a:pathLst>
              <a:path h="3152111" w="5764157">
                <a:moveTo>
                  <a:pt x="0" y="0"/>
                </a:moveTo>
                <a:lnTo>
                  <a:pt x="5764157" y="0"/>
                </a:lnTo>
                <a:lnTo>
                  <a:pt x="5764157" y="3152111"/>
                </a:lnTo>
                <a:lnTo>
                  <a:pt x="0" y="315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36263" y="3221185"/>
            <a:ext cx="479430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V</a:t>
            </a: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isualization of game genres using﻿ pie chart: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6343" y="6705938"/>
            <a:ext cx="498526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</a:rPr>
              <a:t>Visualization of publishers with more than 50 games released using barplot: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312" y="8147352"/>
            <a:ext cx="498526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Visualization of rating using swarmplo﻿t and histogram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6375932" y="5934280"/>
            <a:ext cx="1191206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394982" y="1814029"/>
            <a:ext cx="0" cy="129180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0194003" y="0"/>
            <a:ext cx="8093997" cy="80810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003EE"/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5509630" y="8338568"/>
            <a:ext cx="1005171" cy="919732"/>
          </a:xfrm>
          <a:custGeom>
            <a:avLst/>
            <a:gdLst/>
            <a:ahLst/>
            <a:cxnLst/>
            <a:rect r="r" b="b" t="t" l="l"/>
            <a:pathLst>
              <a:path h="919732" w="1005171">
                <a:moveTo>
                  <a:pt x="1005171" y="0"/>
                </a:moveTo>
                <a:lnTo>
                  <a:pt x="0" y="0"/>
                </a:lnTo>
                <a:lnTo>
                  <a:pt x="0" y="919732"/>
                </a:lnTo>
                <a:lnTo>
                  <a:pt x="1005171" y="919732"/>
                </a:lnTo>
                <a:lnTo>
                  <a:pt x="100517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855299"/>
            <a:ext cx="10088441" cy="6932216"/>
          </a:xfrm>
          <a:custGeom>
            <a:avLst/>
            <a:gdLst/>
            <a:ahLst/>
            <a:cxnLst/>
            <a:rect r="r" b="b" t="t" l="l"/>
            <a:pathLst>
              <a:path h="6932216" w="10088441">
                <a:moveTo>
                  <a:pt x="0" y="0"/>
                </a:moveTo>
                <a:lnTo>
                  <a:pt x="10088441" y="0"/>
                </a:lnTo>
                <a:lnTo>
                  <a:pt x="10088441" y="6932217"/>
                </a:lnTo>
                <a:lnTo>
                  <a:pt x="0" y="6932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191625"/>
            <a:ext cx="84017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 Bold"/>
                <a:ea typeface="Canva Sans 1 Bold"/>
              </a:rPr>
              <a:t>Most popular store_genre: indie game﻿s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DAGDG8LGRI8</dc:identifier>
  <dcterms:modified xsi:type="dcterms:W3CDTF">2011-08-01T06:04:30Z</dcterms:modified>
  <cp:revision>1</cp:revision>
  <dc:title>SC1015presentation</dc:title>
</cp:coreProperties>
</file>